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handoutMasterIdLst>
    <p:handoutMasterId r:id="rId18"/>
  </p:handoutMasterIdLst>
  <p:sldIdLst>
    <p:sldId id="298" r:id="rId5"/>
    <p:sldId id="300" r:id="rId6"/>
    <p:sldId id="301" r:id="rId7"/>
    <p:sldId id="302" r:id="rId8"/>
    <p:sldId id="303" r:id="rId9"/>
    <p:sldId id="304" r:id="rId10"/>
    <p:sldId id="305" r:id="rId11"/>
    <p:sldId id="306" r:id="rId12"/>
    <p:sldId id="307" r:id="rId13"/>
    <p:sldId id="308" r:id="rId14"/>
    <p:sldId id="310" r:id="rId15"/>
    <p:sldId id="309" r:id="rId16"/>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0" d="100"/>
          <a:sy n="70" d="100"/>
        </p:scale>
        <p:origin x="738" y="60"/>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8E74E1C-1808-45B2-B75C-4D9001095507}" type="datetime1">
              <a:rPr lang="es-ES" smtClean="0"/>
              <a:t>28/10/2022</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418C9D-7709-4A95-8F43-BBF0364748ED}" type="slidenum">
              <a:rPr lang="es-ES" smtClean="0"/>
              <a:t>‹Nº›</a:t>
            </a:fld>
            <a:endParaRPr lang="es-ES" dirty="0"/>
          </a:p>
        </p:txBody>
      </p:sp>
    </p:spTree>
    <p:extLst>
      <p:ext uri="{BB962C8B-B14F-4D97-AF65-F5344CB8AC3E}">
        <p14:creationId xmlns:p14="http://schemas.microsoft.com/office/powerpoint/2010/main" val="532028513"/>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2.jpeg>
</file>

<file path=ppt/media/image3.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DDD639-B493-4C6F-8888-3252BB671C65}" type="datetime1">
              <a:rPr lang="es-ES" noProof="0" smtClean="0"/>
              <a:t>28/10/2022</a:t>
            </a:fld>
            <a:endParaRPr lang="es-ES" noProof="0"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noProof="0"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los estilos de texto del patrón</a:t>
            </a:r>
          </a:p>
          <a:p>
            <a:pPr lvl="1"/>
            <a:r>
              <a:rPr lang="es-ES" noProof="0" dirty="0"/>
              <a:t>Segundo nivel</a:t>
            </a:r>
          </a:p>
          <a:p>
            <a:pPr lvl="2"/>
            <a:r>
              <a:rPr lang="es-ES" noProof="0" dirty="0"/>
              <a:t>Tercer nivel</a:t>
            </a:r>
          </a:p>
          <a:p>
            <a:pPr lvl="3"/>
            <a:r>
              <a:rPr lang="es-ES" noProof="0" dirty="0"/>
              <a:t>Cuarto nivel</a:t>
            </a:r>
          </a:p>
          <a:p>
            <a:pPr lvl="4"/>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0"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0909E6-4FD5-449B-938E-8FE1DD2E6C2B}" type="slidenum">
              <a:rPr lang="es-ES" noProof="0" smtClean="0"/>
              <a:t>‹Nº›</a:t>
            </a:fld>
            <a:endParaRPr lang="es-ES" noProof="0" dirty="0"/>
          </a:p>
        </p:txBody>
      </p:sp>
    </p:spTree>
    <p:extLst>
      <p:ext uri="{BB962C8B-B14F-4D97-AF65-F5344CB8AC3E}">
        <p14:creationId xmlns:p14="http://schemas.microsoft.com/office/powerpoint/2010/main" val="226386029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D30909E6-4FD5-449B-938E-8FE1DD2E6C2B}" type="slidenum">
              <a:rPr lang="es-ES" smtClean="0"/>
              <a:t>1</a:t>
            </a:fld>
            <a:endParaRPr lang="es-ES" dirty="0"/>
          </a:p>
        </p:txBody>
      </p:sp>
    </p:spTree>
    <p:extLst>
      <p:ext uri="{BB962C8B-B14F-4D97-AF65-F5344CB8AC3E}">
        <p14:creationId xmlns:p14="http://schemas.microsoft.com/office/powerpoint/2010/main" val="955056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D30909E6-4FD5-449B-938E-8FE1DD2E6C2B}" type="slidenum">
              <a:rPr lang="es-ES" smtClean="0"/>
              <a:t>2</a:t>
            </a:fld>
            <a:endParaRPr lang="es-ES" dirty="0"/>
          </a:p>
        </p:txBody>
      </p:sp>
    </p:spTree>
    <p:extLst>
      <p:ext uri="{BB962C8B-B14F-4D97-AF65-F5344CB8AC3E}">
        <p14:creationId xmlns:p14="http://schemas.microsoft.com/office/powerpoint/2010/main" val="41912465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cxnSp>
        <p:nvCxnSpPr>
          <p:cNvPr id="9" name="Conector recto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E8BC9D2E-4262-4D66-B695-BE788D84072B}" type="datetime1">
              <a:rPr lang="es-ES" noProof="0" smtClean="0"/>
              <a:t>28/10/2022</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BB17B069-C176-49CE-B015-141C4094D82C}" type="datetime1">
              <a:rPr lang="es-ES" noProof="0" smtClean="0"/>
              <a:t>28/10/2022</a:t>
            </a:fld>
            <a:endParaRPr lang="es-ES" noProof="0" dirty="0"/>
          </a:p>
        </p:txBody>
      </p:sp>
      <p:sp>
        <p:nvSpPr>
          <p:cNvPr id="8" name="Marcador de pie de pá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s-ES" noProof="0" dirty="0"/>
          </a:p>
        </p:txBody>
      </p:sp>
      <p:sp>
        <p:nvSpPr>
          <p:cNvPr id="9" name="Marcador de número de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Marcador de texto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Haga clic para modificar los estilos de texto del patrón</a:t>
            </a:r>
          </a:p>
        </p:txBody>
      </p:sp>
      <p:cxnSp>
        <p:nvCxnSpPr>
          <p:cNvPr id="9" name="Conector recto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Marcador de fech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185FED23-3BF1-4A68-B660-492C651EE795}" type="datetime1">
              <a:rPr lang="es-ES" noProof="0" smtClean="0"/>
              <a:t>28/10/2022</a:t>
            </a:fld>
            <a:endParaRPr lang="es-ES" noProof="0" dirty="0"/>
          </a:p>
        </p:txBody>
      </p:sp>
      <p:sp>
        <p:nvSpPr>
          <p:cNvPr id="8" name="Marcador de pie de pá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s-ES" noProof="0" dirty="0"/>
          </a:p>
        </p:txBody>
      </p:sp>
      <p:sp>
        <p:nvSpPr>
          <p:cNvPr id="11" name="Marcador de número de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ítulo 7"/>
          <p:cNvSpPr>
            <a:spLocks noGrp="1"/>
          </p:cNvSpPr>
          <p:nvPr>
            <p:ph type="title"/>
          </p:nvPr>
        </p:nvSpPr>
        <p:spPr>
          <a:xfrm>
            <a:off x="1097280" y="286603"/>
            <a:ext cx="10058400" cy="1450757"/>
          </a:xfrm>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1097280" y="2120900"/>
            <a:ext cx="4639736" cy="3748193"/>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515944" y="2120900"/>
            <a:ext cx="4639736" cy="374819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5C27429-2C82-4C57-B7CC-62FE9723E4EF}" type="datetime1">
              <a:rPr lang="es-ES" noProof="0" smtClean="0"/>
              <a:t>28/10/2022</a:t>
            </a:fld>
            <a:endParaRPr lang="es-ES" noProof="0" dirty="0"/>
          </a:p>
        </p:txBody>
      </p:sp>
      <p:sp>
        <p:nvSpPr>
          <p:cNvPr id="9" name="Marcador de pie de página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s-ES" noProof="0" dirty="0"/>
          </a:p>
        </p:txBody>
      </p:sp>
      <p:sp>
        <p:nvSpPr>
          <p:cNvPr id="10" name="Marcador de posición de número de diapositiva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ítulo 9"/>
          <p:cNvSpPr>
            <a:spLocks noGrp="1"/>
          </p:cNvSpPr>
          <p:nvPr>
            <p:ph type="title"/>
          </p:nvPr>
        </p:nvSpPr>
        <p:spPr>
          <a:xfrm>
            <a:off x="1097280" y="286603"/>
            <a:ext cx="10058400" cy="1450757"/>
          </a:xfrm>
        </p:spPr>
        <p:txBody>
          <a:bodyPr rtlCol="0"/>
          <a:lstStyle/>
          <a:p>
            <a:pPr rtl="0"/>
            <a:r>
              <a:rPr lang="es-ES" noProof="0"/>
              <a:t>Haga clic para modificar el estilo de título del patrón</a:t>
            </a:r>
            <a:endParaRPr lang="es-ES" noProof="0" dirty="0"/>
          </a:p>
        </p:txBody>
      </p:sp>
      <p:sp>
        <p:nvSpPr>
          <p:cNvPr id="3" name="Marcador de tex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097280" y="2958274"/>
            <a:ext cx="4639736" cy="291082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515944" y="2958273"/>
            <a:ext cx="4639736" cy="291082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1C49BD86-8774-44D6-B764-617249AD43F8}" type="datetime1">
              <a:rPr lang="es-ES" noProof="0" smtClean="0"/>
              <a:t>28/10/2022</a:t>
            </a:fld>
            <a:endParaRPr lang="es-ES" noProof="0" dirty="0"/>
          </a:p>
        </p:txBody>
      </p:sp>
      <p:sp>
        <p:nvSpPr>
          <p:cNvPr id="11" name="Marcador de pie de pá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s-ES" noProof="0" dirty="0"/>
          </a:p>
        </p:txBody>
      </p:sp>
      <p:sp>
        <p:nvSpPr>
          <p:cNvPr id="12" name="Marcador de posición de número de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FAB9C095-47B6-40E6-B8B1-485026BAA979}" type="datetime1">
              <a:rPr lang="es-ES" noProof="0" smtClean="0"/>
              <a:t>28/10/2022</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CE90C87F-AA4E-4F2C-9C29-897EAC3BF71A}" type="datetime1">
              <a:rPr lang="es-ES" noProof="0" smtClean="0"/>
              <a:t>28/10/2022</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leyenda">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a:xfrm>
            <a:off x="5458984" y="812799"/>
            <a:ext cx="5928344" cy="5294757"/>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texto 3"/>
          <p:cNvSpPr>
            <a:spLocks noGrp="1"/>
          </p:cNvSpPr>
          <p:nvPr>
            <p:ph type="body" sz="half" idx="2" hasCustomPrompt="1"/>
          </p:nvPr>
        </p:nvSpPr>
        <p:spPr>
          <a:xfrm>
            <a:off x="643465" y="3043050"/>
            <a:ext cx="3517567" cy="3064505"/>
          </a:xfrm>
        </p:spPr>
        <p:txBody>
          <a:bodyPr lIns="91440" rIns="91440" rtlCol="0">
            <a:normAutofit/>
          </a:bodyPr>
          <a:lstStyle>
            <a:lvl1pPr marL="0" indent="0" rtl="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Haga clic para modificar los estilos de texto del patrón</a:t>
            </a:r>
          </a:p>
        </p:txBody>
      </p:sp>
      <p:sp>
        <p:nvSpPr>
          <p:cNvPr id="5" name="Marcador de fecha 4"/>
          <p:cNvSpPr>
            <a:spLocks noGrp="1"/>
          </p:cNvSpPr>
          <p:nvPr>
            <p:ph type="dt" sz="half" idx="10"/>
          </p:nvPr>
        </p:nvSpPr>
        <p:spPr>
          <a:xfrm>
            <a:off x="643464" y="6446520"/>
            <a:ext cx="3517568" cy="365125"/>
          </a:xfrm>
        </p:spPr>
        <p:txBody>
          <a:bodyPr rtlCol="0"/>
          <a:lstStyle>
            <a:lvl1pPr algn="l">
              <a:defRPr/>
            </a:lvl1pPr>
          </a:lstStyle>
          <a:p>
            <a:pPr rtl="0"/>
            <a:fld id="{18398048-5A25-40D5-B468-A26206AE4AA8}" type="datetime1">
              <a:rPr lang="es-ES" noProof="0" smtClean="0"/>
              <a:t>28/10/2022</a:t>
            </a:fld>
            <a:endParaRPr lang="es-ES" noProof="0" dirty="0"/>
          </a:p>
        </p:txBody>
      </p:sp>
      <p:sp>
        <p:nvSpPr>
          <p:cNvPr id="6" name="Marcador de pie de página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s-ES" noProof="0" dirty="0"/>
          </a:p>
        </p:txBody>
      </p:sp>
      <p:sp>
        <p:nvSpPr>
          <p:cNvPr id="7" name="Marcador de posición de número de diapositiva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s-ES" noProof="0" smtClean="0"/>
              <a:pPr rtl="0"/>
              <a:t>‹Nº›</a:t>
            </a:fld>
            <a:endParaRPr lang="es-ES" noProof="0"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2" name="Título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lvl1pPr>
              <a:defRPr/>
            </a:lvl1pPr>
          </a:lstStyle>
          <a:p>
            <a:pPr rtl="0"/>
            <a:fld id="{99645712-319F-4E90-BCEB-D987D92F516A}" type="datetime1">
              <a:rPr lang="es-ES" noProof="0" smtClean="0"/>
              <a:t>28/10/2022</a:t>
            </a:fld>
            <a:endParaRPr lang="es-ES" noProof="0" dirty="0"/>
          </a:p>
        </p:txBody>
      </p:sp>
      <p:sp>
        <p:nvSpPr>
          <p:cNvPr id="6" name="Marcador de posición de pie de página 5"/>
          <p:cNvSpPr>
            <a:spLocks noGrp="1"/>
          </p:cNvSpPr>
          <p:nvPr>
            <p:ph type="ftr" sz="quarter" idx="11"/>
          </p:nvPr>
        </p:nvSpPr>
        <p:spPr>
          <a:xfrm>
            <a:off x="1097279" y="6446838"/>
            <a:ext cx="6818262" cy="365125"/>
          </a:xfrm>
        </p:spPr>
        <p:txBody>
          <a:bodyPr rtlCol="0"/>
          <a:lstStyle/>
          <a:p>
            <a:pPr algn="l" rtl="0"/>
            <a:endParaRPr lang="es-ES" noProof="0" dirty="0"/>
          </a:p>
        </p:txBody>
      </p:sp>
      <p:sp>
        <p:nvSpPr>
          <p:cNvPr id="7" name="Marcador de número de diapositiva 6"/>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títu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es-ES" noProof="0" dirty="0"/>
              <a:t>Haga clic para modificar el estilo de título del patrón</a:t>
            </a:r>
          </a:p>
        </p:txBody>
      </p:sp>
      <p:sp>
        <p:nvSpPr>
          <p:cNvPr id="3" name="Marcador de tex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D1FE31BA-0339-46EE-ACF7-DCEDA255DE2F}" type="datetime1">
              <a:rPr lang="es-ES" noProof="0" smtClean="0"/>
              <a:t>28/10/2022</a:t>
            </a:fld>
            <a:endParaRPr lang="es-ES" noProof="0" dirty="0"/>
          </a:p>
        </p:txBody>
      </p:sp>
      <p:sp>
        <p:nvSpPr>
          <p:cNvPr id="5" name="Marcador de posición de pie de pá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s-ES" noProof="0" dirty="0"/>
          </a:p>
        </p:txBody>
      </p:sp>
      <p:sp>
        <p:nvSpPr>
          <p:cNvPr id="6" name="Marcador de número de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s-ES" noProof="0" smtClean="0"/>
              <a:t>‹Nº›</a:t>
            </a:fld>
            <a:endParaRPr lang="es-ES" noProof="0" dirty="0"/>
          </a:p>
        </p:txBody>
      </p:sp>
      <p:cxnSp>
        <p:nvCxnSpPr>
          <p:cNvPr id="10" name="Conector recto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hemeOverride" Target="../theme/themeOverride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ángulo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pic>
        <p:nvPicPr>
          <p:cNvPr id="4" name="Imagen 3" descr="Un trozo de papel con un lápiz situado encima">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ángulo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ES" sz="1800" b="0" i="0" u="none" strike="noStrike" kern="1200" cap="none" spc="0" normalizeH="0" baseline="0" dirty="0">
              <a:ln>
                <a:noFill/>
              </a:ln>
              <a:solidFill>
                <a:srgbClr val="FFFFFF"/>
              </a:solidFill>
              <a:effectLst/>
              <a:uLnTx/>
              <a:uFillTx/>
              <a:latin typeface="Franklin Gothic Book" panose="020F0502020204030204"/>
              <a:ea typeface="+mn-ea"/>
              <a:cs typeface="+mn-cs"/>
            </a:endParaRPr>
          </a:p>
        </p:txBody>
      </p:sp>
      <p:sp>
        <p:nvSpPr>
          <p:cNvPr id="2" name="Título 1">
            <a:extLst>
              <a:ext uri="{FF2B5EF4-FFF2-40B4-BE49-F238E27FC236}">
                <a16:creationId xmlns:a16="http://schemas.microsoft.com/office/drawing/2014/main" id="{9AB2EA78-AEB3-469B-9025-3B17201A457B}"/>
              </a:ext>
            </a:extLst>
          </p:cNvPr>
          <p:cNvSpPr>
            <a:spLocks noGrp="1"/>
          </p:cNvSpPr>
          <p:nvPr>
            <p:ph type="ctrTitle"/>
          </p:nvPr>
        </p:nvSpPr>
        <p:spPr>
          <a:xfrm>
            <a:off x="8119083" y="1308723"/>
            <a:ext cx="3214307" cy="1953764"/>
          </a:xfrm>
        </p:spPr>
        <p:txBody>
          <a:bodyPr rtlCol="0" anchor="b">
            <a:normAutofit/>
          </a:bodyPr>
          <a:lstStyle/>
          <a:p>
            <a:r>
              <a:rPr lang="es-ES" sz="2800" dirty="0">
                <a:solidFill>
                  <a:schemeClr val="tx1"/>
                </a:solidFill>
              </a:rPr>
              <a:t>Proyecto de electrónica digital.</a:t>
            </a:r>
          </a:p>
        </p:txBody>
      </p:sp>
      <p:sp>
        <p:nvSpPr>
          <p:cNvPr id="3" name="Subtítulo 2">
            <a:extLst>
              <a:ext uri="{FF2B5EF4-FFF2-40B4-BE49-F238E27FC236}">
                <a16:creationId xmlns:a16="http://schemas.microsoft.com/office/drawing/2014/main" id="{255E1F2F-E259-4EA8-9FFD-3A10AF541859}"/>
              </a:ext>
            </a:extLst>
          </p:cNvPr>
          <p:cNvSpPr>
            <a:spLocks noGrp="1"/>
          </p:cNvSpPr>
          <p:nvPr>
            <p:ph type="subTitle" idx="1"/>
          </p:nvPr>
        </p:nvSpPr>
        <p:spPr>
          <a:xfrm>
            <a:off x="8127750" y="3595514"/>
            <a:ext cx="3205640" cy="1716972"/>
          </a:xfrm>
        </p:spPr>
        <p:txBody>
          <a:bodyPr rtlCol="0" anchor="t">
            <a:normAutofit fontScale="92500"/>
          </a:bodyPr>
          <a:lstStyle/>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Integrantes. </a:t>
            </a:r>
            <a:endParaRPr kumimoji="0" lang="es-MX" sz="1200" b="0"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endParaRP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Brandon Antonio Roca Patzán. </a:t>
            </a: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3590-20-16408</a:t>
            </a:r>
            <a:endParaRPr kumimoji="0" lang="es-MX" sz="1200" b="0"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endParaRP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Edward Daniel López Esteban.</a:t>
            </a: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3590-20-15840</a:t>
            </a:r>
            <a:endParaRPr kumimoji="0" lang="es-MX" sz="1200" b="0"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endParaRP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Horacio Kevin Javier Osorio Solares </a:t>
            </a: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3590-20-3418</a:t>
            </a:r>
            <a:endParaRPr kumimoji="0" lang="es-MX" sz="1200" b="0"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endParaRP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José Oswaldo Eliezer Tzul </a:t>
            </a:r>
            <a:r>
              <a:rPr kumimoji="0" lang="es-US" sz="1200" b="1" i="0" u="none" strike="noStrike" kern="1200" cap="none" spc="0" normalizeH="0" baseline="0" noProof="0" dirty="0" err="1">
                <a:ln>
                  <a:noFill/>
                </a:ln>
                <a:solidFill>
                  <a:srgbClr val="FFFFFF"/>
                </a:solidFill>
                <a:effectLst/>
                <a:uLnTx/>
                <a:uFillTx/>
                <a:latin typeface="Cascadia Code" panose="020B0609020000020004" pitchFamily="49" charset="0"/>
                <a:ea typeface="+mn-ea"/>
                <a:cs typeface="Cascadia Code" panose="020B0609020000020004" pitchFamily="49" charset="0"/>
              </a:rPr>
              <a:t>Raxhon</a:t>
            </a: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 </a:t>
            </a:r>
          </a:p>
          <a:p>
            <a:pPr marL="0" marR="0" lvl="0" indent="0" algn="l" defTabSz="914400" rtl="0" eaLnBrk="1" fontAlgn="base" latinLnBrk="0" hangingPunct="1">
              <a:lnSpc>
                <a:spcPct val="90000"/>
              </a:lnSpc>
              <a:spcBef>
                <a:spcPts val="0"/>
              </a:spcBef>
              <a:spcAft>
                <a:spcPts val="200"/>
              </a:spcAft>
              <a:buClr>
                <a:srgbClr val="C66951"/>
              </a:buClr>
              <a:buSzPct val="100000"/>
              <a:buFont typeface="Tw Cen MT" panose="020B0602020104020603" pitchFamily="34" charset="0"/>
              <a:buNone/>
              <a:tabLst/>
              <a:defRPr/>
            </a:pPr>
            <a:r>
              <a:rPr kumimoji="0" lang="es-US" sz="1200" b="1"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rPr>
              <a:t>3590-20-19552</a:t>
            </a:r>
            <a:endParaRPr kumimoji="0" lang="es-MX" sz="1200" b="0" i="0" u="none" strike="noStrike" kern="1200" cap="none" spc="0" normalizeH="0" baseline="0" noProof="0" dirty="0">
              <a:ln>
                <a:noFill/>
              </a:ln>
              <a:solidFill>
                <a:srgbClr val="FFFFFF"/>
              </a:solidFill>
              <a:effectLst/>
              <a:uLnTx/>
              <a:uFillTx/>
              <a:latin typeface="Cascadia Code" panose="020B0609020000020004" pitchFamily="49" charset="0"/>
              <a:ea typeface="+mn-ea"/>
              <a:cs typeface="Cascadia Code" panose="020B0609020000020004" pitchFamily="49" charset="0"/>
            </a:endParaRPr>
          </a:p>
          <a:p>
            <a:pPr rtl="0">
              <a:lnSpc>
                <a:spcPct val="100000"/>
              </a:lnSpc>
            </a:pPr>
            <a:endParaRPr lang="es-ES" sz="1600" dirty="0"/>
          </a:p>
        </p:txBody>
      </p:sp>
      <p:cxnSp>
        <p:nvCxnSpPr>
          <p:cNvPr id="37" name="Conector recto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ángulo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20283F1E-476D-4805-9DD6-2999F6C72DF3}"/>
              </a:ext>
            </a:extLst>
          </p:cNvPr>
          <p:cNvSpPr>
            <a:spLocks noGrp="1"/>
          </p:cNvSpPr>
          <p:nvPr>
            <p:ph type="title"/>
          </p:nvPr>
        </p:nvSpPr>
        <p:spPr>
          <a:xfrm>
            <a:off x="643466" y="786383"/>
            <a:ext cx="3517567" cy="2093975"/>
          </a:xfrm>
        </p:spPr>
        <p:txBody>
          <a:bodyPr anchor="b">
            <a:normAutofit/>
          </a:bodyPr>
          <a:lstStyle/>
          <a:p>
            <a:r>
              <a:rPr lang="pt-BR" dirty="0"/>
              <a:t>Protótipo Funcional.</a:t>
            </a:r>
            <a:endParaRPr lang="en-US" dirty="0"/>
          </a:p>
        </p:txBody>
      </p:sp>
      <p:pic>
        <p:nvPicPr>
          <p:cNvPr id="3" name="Marcador de contenido 2" descr="Interfaz de usuario gráfica, Diagrama&#10;&#10;Descripción generada automáticamente">
            <a:extLst>
              <a:ext uri="{FF2B5EF4-FFF2-40B4-BE49-F238E27FC236}">
                <a16:creationId xmlns:a16="http://schemas.microsoft.com/office/drawing/2014/main" id="{3F34C746-D75A-6E61-DB4D-5C49CE17E65F}"/>
              </a:ext>
            </a:extLst>
          </p:cNvPr>
          <p:cNvPicPr>
            <a:picLocks noGrp="1" noChangeAspect="1"/>
          </p:cNvPicPr>
          <p:nvPr>
            <p:ph idx="1"/>
          </p:nvPr>
        </p:nvPicPr>
        <p:blipFill>
          <a:blip r:embed="rId2"/>
          <a:stretch>
            <a:fillRect/>
          </a:stretch>
        </p:blipFill>
        <p:spPr>
          <a:xfrm>
            <a:off x="5459413" y="1138404"/>
            <a:ext cx="5927725" cy="46431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8" name="Text Placeholder 3">
            <a:extLst>
              <a:ext uri="{FF2B5EF4-FFF2-40B4-BE49-F238E27FC236}">
                <a16:creationId xmlns:a16="http://schemas.microsoft.com/office/drawing/2014/main" id="{066C350E-3E14-B338-0E70-67C9B1522FE5}"/>
              </a:ext>
            </a:extLst>
          </p:cNvPr>
          <p:cNvSpPr>
            <a:spLocks noGrp="1"/>
          </p:cNvSpPr>
          <p:nvPr>
            <p:ph type="body" sz="half" idx="2"/>
          </p:nvPr>
        </p:nvSpPr>
        <p:spPr>
          <a:xfrm>
            <a:off x="643465" y="3043050"/>
            <a:ext cx="3517567" cy="3064505"/>
          </a:xfrm>
        </p:spPr>
        <p:txBody>
          <a:bodyPr/>
          <a:lstStyle/>
          <a:p>
            <a:endParaRPr lang="en-US" dirty="0"/>
          </a:p>
        </p:txBody>
      </p:sp>
      <p:pic>
        <p:nvPicPr>
          <p:cNvPr id="4" name="Imagen 3" descr="Imagen que contiene interior, tabla, bicicleta, escritorio&#10;&#10;Descripción generada automáticamente">
            <a:extLst>
              <a:ext uri="{FF2B5EF4-FFF2-40B4-BE49-F238E27FC236}">
                <a16:creationId xmlns:a16="http://schemas.microsoft.com/office/drawing/2014/main" id="{E9F8434C-396D-1D06-48B9-619DBD1D11FB}"/>
              </a:ext>
            </a:extLst>
          </p:cNvPr>
          <p:cNvPicPr>
            <a:picLocks noChangeAspect="1"/>
          </p:cNvPicPr>
          <p:nvPr/>
        </p:nvPicPr>
        <p:blipFill>
          <a:blip r:embed="rId3"/>
          <a:stretch>
            <a:fillRect/>
          </a:stretch>
        </p:blipFill>
        <p:spPr>
          <a:xfrm>
            <a:off x="643465" y="3043050"/>
            <a:ext cx="3517567" cy="302856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1779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BB6E51-25C1-9570-1AB7-D0ED3B23D340}"/>
              </a:ext>
            </a:extLst>
          </p:cNvPr>
          <p:cNvSpPr>
            <a:spLocks noGrp="1"/>
          </p:cNvSpPr>
          <p:nvPr>
            <p:ph type="title"/>
          </p:nvPr>
        </p:nvSpPr>
        <p:spPr/>
        <p:txBody>
          <a:bodyPr/>
          <a:lstStyle/>
          <a:p>
            <a:pPr algn="ctr"/>
            <a:r>
              <a:rPr lang="es-GT" dirty="0"/>
              <a:t>Anexos. </a:t>
            </a:r>
          </a:p>
        </p:txBody>
      </p:sp>
      <p:pic>
        <p:nvPicPr>
          <p:cNvPr id="6" name="Marcador de contenido 5" descr="Grupo de personas sentadas alrededor de una mesa&#10;&#10;Descripción generada automáticamente">
            <a:extLst>
              <a:ext uri="{FF2B5EF4-FFF2-40B4-BE49-F238E27FC236}">
                <a16:creationId xmlns:a16="http://schemas.microsoft.com/office/drawing/2014/main" id="{AF367738-75A9-3AEF-6DB9-70B2A46B8C5C}"/>
              </a:ext>
            </a:extLst>
          </p:cNvPr>
          <p:cNvPicPr>
            <a:picLocks noGrp="1" noChangeAspect="1"/>
          </p:cNvPicPr>
          <p:nvPr>
            <p:ph sz="half" idx="1"/>
          </p:nvPr>
        </p:nvPicPr>
        <p:blipFill>
          <a:blip r:embed="rId2"/>
          <a:stretch>
            <a:fillRect/>
          </a:stretch>
        </p:blipFill>
        <p:spPr>
          <a:xfrm>
            <a:off x="1543050" y="2120900"/>
            <a:ext cx="3748088" cy="37480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Marcador de contenido 7" descr="Grupo de personas sentadas alrededor de una mesa&#10;&#10;Descripción generada automáticamente">
            <a:extLst>
              <a:ext uri="{FF2B5EF4-FFF2-40B4-BE49-F238E27FC236}">
                <a16:creationId xmlns:a16="http://schemas.microsoft.com/office/drawing/2014/main" id="{E57DBFA9-7FCC-6640-D321-9C32C40758DE}"/>
              </a:ext>
            </a:extLst>
          </p:cNvPr>
          <p:cNvPicPr>
            <a:picLocks noGrp="1" noChangeAspect="1"/>
          </p:cNvPicPr>
          <p:nvPr>
            <p:ph sz="half" idx="2"/>
          </p:nvPr>
        </p:nvPicPr>
        <p:blipFill>
          <a:blip r:embed="rId3"/>
          <a:stretch>
            <a:fillRect/>
          </a:stretch>
        </p:blipFill>
        <p:spPr>
          <a:xfrm>
            <a:off x="6516688" y="2255441"/>
            <a:ext cx="4638675" cy="34790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891034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AA447D9-1344-D220-9B75-D2838696BEF5}"/>
              </a:ext>
            </a:extLst>
          </p:cNvPr>
          <p:cNvSpPr>
            <a:spLocks noGrp="1"/>
          </p:cNvSpPr>
          <p:nvPr>
            <p:ph type="title"/>
          </p:nvPr>
        </p:nvSpPr>
        <p:spPr>
          <a:xfrm>
            <a:off x="1097280" y="758952"/>
            <a:ext cx="10058400" cy="3566160"/>
          </a:xfrm>
        </p:spPr>
        <p:txBody>
          <a:bodyPr/>
          <a:lstStyle/>
          <a:p>
            <a:pPr algn="ctr"/>
            <a:r>
              <a:rPr lang="en-US" dirty="0">
                <a:solidFill>
                  <a:schemeClr val="bg1"/>
                </a:solidFill>
              </a:rPr>
              <a:t>Fin.</a:t>
            </a:r>
          </a:p>
        </p:txBody>
      </p:sp>
    </p:spTree>
    <p:extLst>
      <p:ext uri="{BB962C8B-B14F-4D97-AF65-F5344CB8AC3E}">
        <p14:creationId xmlns:p14="http://schemas.microsoft.com/office/powerpoint/2010/main" val="3286606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AC86D3-8FD1-4F47-A319-7D0542E48B2F}"/>
              </a:ext>
            </a:extLst>
          </p:cNvPr>
          <p:cNvSpPr>
            <a:spLocks noGrp="1"/>
          </p:cNvSpPr>
          <p:nvPr>
            <p:ph type="title"/>
          </p:nvPr>
        </p:nvSpPr>
        <p:spPr>
          <a:xfrm>
            <a:off x="643466" y="786383"/>
            <a:ext cx="3517567" cy="2093975"/>
          </a:xfrm>
        </p:spPr>
        <p:txBody>
          <a:bodyPr vert="horz" lIns="91440" tIns="45720" rIns="91440" bIns="45720" rtlCol="0" anchor="b">
            <a:normAutofit/>
          </a:bodyPr>
          <a:lstStyle/>
          <a:p>
            <a:r>
              <a:rPr lang="es-ES" sz="3100"/>
              <a:t>El microcontrolador. </a:t>
            </a:r>
          </a:p>
        </p:txBody>
      </p:sp>
      <p:pic>
        <p:nvPicPr>
          <p:cNvPr id="14" name="Picture 13" descr="Placa de circuito electrónico">
            <a:extLst>
              <a:ext uri="{FF2B5EF4-FFF2-40B4-BE49-F238E27FC236}">
                <a16:creationId xmlns:a16="http://schemas.microsoft.com/office/drawing/2014/main" id="{C4182F05-AB91-C8F2-3CF9-5FE5F4BD8198}"/>
              </a:ext>
            </a:extLst>
          </p:cNvPr>
          <p:cNvPicPr>
            <a:picLocks noChangeAspect="1"/>
          </p:cNvPicPr>
          <p:nvPr/>
        </p:nvPicPr>
        <p:blipFill rotWithShape="1">
          <a:blip r:embed="rId4"/>
          <a:srcRect l="12631" r="12633" b="2"/>
          <a:stretch/>
        </p:blipFill>
        <p:spPr>
          <a:xfrm>
            <a:off x="5458984" y="812799"/>
            <a:ext cx="5928344" cy="5294757"/>
          </a:xfrm>
          <a:prstGeom prst="rect">
            <a:avLst/>
          </a:prstGeom>
          <a:noFill/>
        </p:spPr>
      </p:pic>
      <p:sp>
        <p:nvSpPr>
          <p:cNvPr id="23" name="Text Placeholder 3">
            <a:extLst>
              <a:ext uri="{FF2B5EF4-FFF2-40B4-BE49-F238E27FC236}">
                <a16:creationId xmlns:a16="http://schemas.microsoft.com/office/drawing/2014/main" id="{CAD1B2C8-3719-DD7F-F677-D3520696A68E}"/>
              </a:ext>
            </a:extLst>
          </p:cNvPr>
          <p:cNvSpPr>
            <a:spLocks noGrp="1"/>
          </p:cNvSpPr>
          <p:nvPr>
            <p:ph type="body" sz="half" idx="2"/>
          </p:nvPr>
        </p:nvSpPr>
        <p:spPr>
          <a:xfrm>
            <a:off x="643465" y="3043050"/>
            <a:ext cx="3517567" cy="3064505"/>
          </a:xfrm>
        </p:spPr>
        <p:txBody>
          <a:bodyPr>
            <a:normAutofit fontScale="92500" lnSpcReduction="20000"/>
          </a:bodyPr>
          <a:lstStyle/>
          <a:p>
            <a:r>
              <a:rPr lang="es-ES" dirty="0"/>
              <a:t>Es un microcircuito (IC) que se programará para realizar un grupo de funciones para regular un conjunto de dispositivos electrónicos. Ser programable es lo que hace que el microcontrolador sea único. </a:t>
            </a:r>
          </a:p>
          <a:p>
            <a:r>
              <a:rPr lang="es-ES" dirty="0"/>
              <a:t>El microcontrolador puede ser un dispositivo que captura la entrada, la procesa y genera la salida del conocimiento capturado.</a:t>
            </a:r>
            <a:endParaRPr lang="en-US" dirty="0"/>
          </a:p>
        </p:txBody>
      </p:sp>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0DCF1C-AE0B-60CA-19D7-6E7A78A1DBBE}"/>
              </a:ext>
            </a:extLst>
          </p:cNvPr>
          <p:cNvSpPr>
            <a:spLocks noGrp="1"/>
          </p:cNvSpPr>
          <p:nvPr>
            <p:ph type="title"/>
          </p:nvPr>
        </p:nvSpPr>
        <p:spPr/>
        <p:txBody>
          <a:bodyPr/>
          <a:lstStyle/>
          <a:p>
            <a:pPr algn="ctr"/>
            <a:r>
              <a:rPr lang="es-GT" dirty="0"/>
              <a:t>Ventajas y desventajas de los microcontroladores.</a:t>
            </a:r>
          </a:p>
        </p:txBody>
      </p:sp>
      <p:sp>
        <p:nvSpPr>
          <p:cNvPr id="3" name="Marcador de texto 2">
            <a:extLst>
              <a:ext uri="{FF2B5EF4-FFF2-40B4-BE49-F238E27FC236}">
                <a16:creationId xmlns:a16="http://schemas.microsoft.com/office/drawing/2014/main" id="{62D15B7E-DBB6-8440-47A5-0990B48A5032}"/>
              </a:ext>
            </a:extLst>
          </p:cNvPr>
          <p:cNvSpPr>
            <a:spLocks noGrp="1"/>
          </p:cNvSpPr>
          <p:nvPr>
            <p:ph type="body" idx="1"/>
          </p:nvPr>
        </p:nvSpPr>
        <p:spPr/>
        <p:txBody>
          <a:bodyPr/>
          <a:lstStyle/>
          <a:p>
            <a:pPr algn="ctr"/>
            <a:r>
              <a:rPr lang="es-GT" dirty="0"/>
              <a:t>Ventajas.</a:t>
            </a:r>
          </a:p>
        </p:txBody>
      </p:sp>
      <p:sp>
        <p:nvSpPr>
          <p:cNvPr id="4" name="Marcador de contenido 3">
            <a:extLst>
              <a:ext uri="{FF2B5EF4-FFF2-40B4-BE49-F238E27FC236}">
                <a16:creationId xmlns:a16="http://schemas.microsoft.com/office/drawing/2014/main" id="{18333FE4-54CE-5F44-0131-2256C026A626}"/>
              </a:ext>
            </a:extLst>
          </p:cNvPr>
          <p:cNvSpPr>
            <a:spLocks noGrp="1"/>
          </p:cNvSpPr>
          <p:nvPr>
            <p:ph sz="half" idx="2"/>
          </p:nvPr>
        </p:nvSpPr>
        <p:spPr/>
        <p:txBody>
          <a:bodyPr>
            <a:normAutofit fontScale="70000" lnSpcReduction="20000"/>
          </a:bodyPr>
          <a:lstStyle/>
          <a:p>
            <a:r>
              <a:rPr lang="es-ES" dirty="0"/>
              <a:t>•	Se requiere poco tiempo para realizar la operación. </a:t>
            </a:r>
          </a:p>
          <a:p>
            <a:r>
              <a:rPr lang="es-ES" dirty="0"/>
              <a:t>•	Es fácil de usar, la resolución de problemas y el mantenimiento del sistema son sencillos. </a:t>
            </a:r>
          </a:p>
          <a:p>
            <a:r>
              <a:rPr lang="es-ES" dirty="0"/>
              <a:t>•	En un tiempo equivalente, a menudo se realizan muchas tareas, por lo que el efecto humano a menudo se salva. </a:t>
            </a:r>
          </a:p>
          <a:p>
            <a:r>
              <a:rPr lang="es-ES" dirty="0"/>
              <a:t>•	El chip del procesador es extremadamente pequeño y se produce adaptabilidad. </a:t>
            </a:r>
          </a:p>
          <a:p>
            <a:r>
              <a:rPr lang="es-ES" dirty="0"/>
              <a:t>•	El costo y el tamaño del sistema son menores. </a:t>
            </a:r>
          </a:p>
          <a:p>
            <a:r>
              <a:rPr lang="es-ES" dirty="0"/>
              <a:t>•	El microcontrolador es sencillo de interconectar RAM, ROM y puerto de E / S adicionales. </a:t>
            </a:r>
          </a:p>
          <a:p>
            <a:endParaRPr lang="es-GT" dirty="0"/>
          </a:p>
        </p:txBody>
      </p:sp>
      <p:sp>
        <p:nvSpPr>
          <p:cNvPr id="5" name="Marcador de texto 4">
            <a:extLst>
              <a:ext uri="{FF2B5EF4-FFF2-40B4-BE49-F238E27FC236}">
                <a16:creationId xmlns:a16="http://schemas.microsoft.com/office/drawing/2014/main" id="{05F2FF4E-C09D-5F30-AEC1-F6200511FDFE}"/>
              </a:ext>
            </a:extLst>
          </p:cNvPr>
          <p:cNvSpPr>
            <a:spLocks noGrp="1"/>
          </p:cNvSpPr>
          <p:nvPr>
            <p:ph type="body" sz="quarter" idx="3"/>
          </p:nvPr>
        </p:nvSpPr>
        <p:spPr/>
        <p:txBody>
          <a:bodyPr/>
          <a:lstStyle/>
          <a:p>
            <a:pPr algn="ctr"/>
            <a:r>
              <a:rPr lang="es-GT" dirty="0"/>
              <a:t>Desventajas.</a:t>
            </a:r>
          </a:p>
        </p:txBody>
      </p:sp>
      <p:sp>
        <p:nvSpPr>
          <p:cNvPr id="6" name="Marcador de contenido 5">
            <a:extLst>
              <a:ext uri="{FF2B5EF4-FFF2-40B4-BE49-F238E27FC236}">
                <a16:creationId xmlns:a16="http://schemas.microsoft.com/office/drawing/2014/main" id="{44EDAA8F-0943-47EA-1DED-B120222D1063}"/>
              </a:ext>
            </a:extLst>
          </p:cNvPr>
          <p:cNvSpPr>
            <a:spLocks noGrp="1"/>
          </p:cNvSpPr>
          <p:nvPr>
            <p:ph sz="quarter" idx="4"/>
          </p:nvPr>
        </p:nvSpPr>
        <p:spPr/>
        <p:txBody>
          <a:bodyPr>
            <a:normAutofit fontScale="70000" lnSpcReduction="20000"/>
          </a:bodyPr>
          <a:lstStyle/>
          <a:p>
            <a:r>
              <a:rPr lang="es-ES" dirty="0"/>
              <a:t>•	Generalmente se utiliza en micro equipos. </a:t>
            </a:r>
          </a:p>
          <a:p>
            <a:r>
              <a:rPr lang="es-ES" dirty="0"/>
              <a:t>•	Tiene una estructura compleja. </a:t>
            </a:r>
          </a:p>
          <a:p>
            <a:r>
              <a:rPr lang="es-ES" dirty="0"/>
              <a:t>•	El microcontrolador no puede conectar directamente un dispositivo de potencia mejor. </a:t>
            </a:r>
          </a:p>
          <a:p>
            <a:r>
              <a:rPr lang="es-ES" dirty="0"/>
              <a:t>•	El número de ejecuciones es limitado. </a:t>
            </a:r>
          </a:p>
          <a:p>
            <a:r>
              <a:rPr lang="es-ES" dirty="0"/>
              <a:t>•	Como todos los microcontroladores no tienen E / S analógicas, hay problemas relacionados. </a:t>
            </a:r>
          </a:p>
          <a:p>
            <a:r>
              <a:rPr lang="es-ES" dirty="0"/>
              <a:t> </a:t>
            </a:r>
          </a:p>
          <a:p>
            <a:endParaRPr lang="es-GT" dirty="0"/>
          </a:p>
        </p:txBody>
      </p:sp>
    </p:spTree>
    <p:extLst>
      <p:ext uri="{BB962C8B-B14F-4D97-AF65-F5344CB8AC3E}">
        <p14:creationId xmlns:p14="http://schemas.microsoft.com/office/powerpoint/2010/main" val="163222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0382D5-3E9B-570A-800E-562B9C999BAE}"/>
              </a:ext>
            </a:extLst>
          </p:cNvPr>
          <p:cNvSpPr>
            <a:spLocks noGrp="1"/>
          </p:cNvSpPr>
          <p:nvPr>
            <p:ph type="title"/>
          </p:nvPr>
        </p:nvSpPr>
        <p:spPr>
          <a:xfrm>
            <a:off x="643466" y="786383"/>
            <a:ext cx="3517567" cy="2093975"/>
          </a:xfrm>
        </p:spPr>
        <p:txBody>
          <a:bodyPr anchor="b">
            <a:normAutofit/>
          </a:bodyPr>
          <a:lstStyle/>
          <a:p>
            <a:r>
              <a:rPr lang="es-GT" dirty="0"/>
              <a:t>Planteamiento del Problema. </a:t>
            </a:r>
          </a:p>
        </p:txBody>
      </p:sp>
      <p:sp>
        <p:nvSpPr>
          <p:cNvPr id="10" name="Text Placeholder 3">
            <a:extLst>
              <a:ext uri="{FF2B5EF4-FFF2-40B4-BE49-F238E27FC236}">
                <a16:creationId xmlns:a16="http://schemas.microsoft.com/office/drawing/2014/main" id="{3103794C-80B8-9247-F6F6-F10045E4AA82}"/>
              </a:ext>
            </a:extLst>
          </p:cNvPr>
          <p:cNvSpPr>
            <a:spLocks noGrp="1"/>
          </p:cNvSpPr>
          <p:nvPr>
            <p:ph type="body" sz="half" idx="2"/>
          </p:nvPr>
        </p:nvSpPr>
        <p:spPr>
          <a:xfrm>
            <a:off x="643465" y="3043050"/>
            <a:ext cx="3517567" cy="3344102"/>
          </a:xfrm>
        </p:spPr>
        <p:txBody>
          <a:bodyPr>
            <a:normAutofit fontScale="47500" lnSpcReduction="20000"/>
          </a:bodyPr>
          <a:lstStyle/>
          <a:p>
            <a:r>
              <a:rPr lang="es-ES" sz="2200" dirty="0"/>
              <a:t>El Car Wash Tech nos ha solicitado un sistema de Automatización</a:t>
            </a:r>
          </a:p>
          <a:p>
            <a:r>
              <a:rPr lang="es-ES" sz="2200" dirty="0"/>
              <a:t>Para el Proceso de lavado de vehículos para ello debemos</a:t>
            </a:r>
          </a:p>
          <a:p>
            <a:r>
              <a:rPr lang="es-ES" sz="2200" dirty="0"/>
              <a:t>Realizar una </a:t>
            </a:r>
            <a:r>
              <a:rPr lang="es-ES" sz="2200" dirty="0" err="1"/>
              <a:t>evalucion</a:t>
            </a:r>
            <a:r>
              <a:rPr lang="es-ES" sz="2200" dirty="0"/>
              <a:t> de costos y recomendaciones para</a:t>
            </a:r>
          </a:p>
          <a:p>
            <a:r>
              <a:rPr lang="es-ES" sz="2200" dirty="0"/>
              <a:t>Posibles soluciones a la problemática Planteada.</a:t>
            </a:r>
          </a:p>
          <a:p>
            <a:r>
              <a:rPr lang="es-ES" sz="2200" dirty="0"/>
              <a:t>Ya que dicho Car </a:t>
            </a:r>
            <a:r>
              <a:rPr lang="es-ES" sz="2200" dirty="0" err="1"/>
              <a:t>wash</a:t>
            </a:r>
            <a:r>
              <a:rPr lang="es-ES" sz="2200" dirty="0"/>
              <a:t> desea que el sistema permita que el </a:t>
            </a:r>
          </a:p>
          <a:p>
            <a:r>
              <a:rPr lang="es-ES" sz="2200" dirty="0"/>
              <a:t>Vehículo se posiciones sobre una banda Transportadora</a:t>
            </a:r>
          </a:p>
          <a:p>
            <a:r>
              <a:rPr lang="es-ES" sz="2200" dirty="0"/>
              <a:t>Y que realice todo el ciclo de lavado, para ello debemos evaluar</a:t>
            </a:r>
          </a:p>
          <a:p>
            <a:r>
              <a:rPr lang="es-ES" sz="2200" dirty="0"/>
              <a:t>Los costos y las posibles soluciones para determinar cual seria la </a:t>
            </a:r>
          </a:p>
          <a:p>
            <a:r>
              <a:rPr lang="es-ES" sz="2200" dirty="0"/>
              <a:t>Mas conveniente, tanto en calidad como en precio. </a:t>
            </a:r>
          </a:p>
          <a:p>
            <a:endParaRPr lang="es-ES" dirty="0"/>
          </a:p>
          <a:p>
            <a:endParaRPr lang="en-US" dirty="0"/>
          </a:p>
        </p:txBody>
      </p:sp>
      <p:pic>
        <p:nvPicPr>
          <p:cNvPr id="11" name="Marcador de contenido 10" descr="Logotipo, nombre de la empresa&#10;&#10;Descripción generada automáticamente">
            <a:extLst>
              <a:ext uri="{FF2B5EF4-FFF2-40B4-BE49-F238E27FC236}">
                <a16:creationId xmlns:a16="http://schemas.microsoft.com/office/drawing/2014/main" id="{2D99367C-2410-F0D9-B4FE-7F7D0727EC03}"/>
              </a:ext>
            </a:extLst>
          </p:cNvPr>
          <p:cNvPicPr>
            <a:picLocks noGrp="1" noChangeAspect="1"/>
          </p:cNvPicPr>
          <p:nvPr>
            <p:ph idx="1"/>
          </p:nvPr>
        </p:nvPicPr>
        <p:blipFill>
          <a:blip r:embed="rId2"/>
          <a:stretch>
            <a:fillRect/>
          </a:stretch>
        </p:blipFill>
        <p:spPr>
          <a:xfrm>
            <a:off x="6042323" y="1079004"/>
            <a:ext cx="4761905" cy="47619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89063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F0BB4-28B1-FD1C-1985-B3BC35E7004A}"/>
              </a:ext>
            </a:extLst>
          </p:cNvPr>
          <p:cNvSpPr>
            <a:spLocks noGrp="1"/>
          </p:cNvSpPr>
          <p:nvPr>
            <p:ph type="title"/>
          </p:nvPr>
        </p:nvSpPr>
        <p:spPr>
          <a:xfrm>
            <a:off x="545178" y="1815730"/>
            <a:ext cx="3517567" cy="2093975"/>
          </a:xfrm>
        </p:spPr>
        <p:txBody>
          <a:bodyPr anchor="b">
            <a:normAutofit/>
          </a:bodyPr>
          <a:lstStyle/>
          <a:p>
            <a:pPr algn="ctr"/>
            <a:r>
              <a:rPr lang="es-GT" dirty="0"/>
              <a:t>Descripción del Proyecto. </a:t>
            </a:r>
          </a:p>
        </p:txBody>
      </p:sp>
      <p:pic>
        <p:nvPicPr>
          <p:cNvPr id="5" name="Marcador de contenido 4">
            <a:extLst>
              <a:ext uri="{FF2B5EF4-FFF2-40B4-BE49-F238E27FC236}">
                <a16:creationId xmlns:a16="http://schemas.microsoft.com/office/drawing/2014/main" id="{CFF6A13F-4353-B566-4D20-2E7FAA8BABF5}"/>
              </a:ext>
            </a:extLst>
          </p:cNvPr>
          <p:cNvPicPr>
            <a:picLocks noGrp="1" noChangeAspect="1"/>
          </p:cNvPicPr>
          <p:nvPr>
            <p:ph idx="1"/>
          </p:nvPr>
        </p:nvPicPr>
        <p:blipFill>
          <a:blip r:embed="rId2"/>
          <a:stretch>
            <a:fillRect/>
          </a:stretch>
        </p:blipFill>
        <p:spPr>
          <a:xfrm>
            <a:off x="5538641" y="812799"/>
            <a:ext cx="5769030" cy="5294757"/>
          </a:xfrm>
          <a:noFill/>
        </p:spPr>
      </p:pic>
    </p:spTree>
    <p:extLst>
      <p:ext uri="{BB962C8B-B14F-4D97-AF65-F5344CB8AC3E}">
        <p14:creationId xmlns:p14="http://schemas.microsoft.com/office/powerpoint/2010/main" val="3393878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55E1E1-C948-7C29-E92A-CE0B050109E7}"/>
              </a:ext>
            </a:extLst>
          </p:cNvPr>
          <p:cNvSpPr>
            <a:spLocks noGrp="1"/>
          </p:cNvSpPr>
          <p:nvPr>
            <p:ph type="title"/>
          </p:nvPr>
        </p:nvSpPr>
        <p:spPr/>
        <p:txBody>
          <a:bodyPr/>
          <a:lstStyle/>
          <a:p>
            <a:pPr algn="ctr"/>
            <a:r>
              <a:rPr lang="es-GT" dirty="0"/>
              <a:t>Objetivos.</a:t>
            </a:r>
          </a:p>
        </p:txBody>
      </p:sp>
      <p:sp>
        <p:nvSpPr>
          <p:cNvPr id="3" name="Marcador de texto 2">
            <a:extLst>
              <a:ext uri="{FF2B5EF4-FFF2-40B4-BE49-F238E27FC236}">
                <a16:creationId xmlns:a16="http://schemas.microsoft.com/office/drawing/2014/main" id="{5152E195-5733-5092-F67F-DC1B1B2F64F0}"/>
              </a:ext>
            </a:extLst>
          </p:cNvPr>
          <p:cNvSpPr>
            <a:spLocks noGrp="1"/>
          </p:cNvSpPr>
          <p:nvPr>
            <p:ph type="body" idx="1"/>
          </p:nvPr>
        </p:nvSpPr>
        <p:spPr/>
        <p:txBody>
          <a:bodyPr/>
          <a:lstStyle/>
          <a:p>
            <a:pPr algn="ctr"/>
            <a:r>
              <a:rPr lang="es-GT" dirty="0"/>
              <a:t>Objetivos Generales.</a:t>
            </a:r>
          </a:p>
        </p:txBody>
      </p:sp>
      <p:sp>
        <p:nvSpPr>
          <p:cNvPr id="4" name="Marcador de contenido 3">
            <a:extLst>
              <a:ext uri="{FF2B5EF4-FFF2-40B4-BE49-F238E27FC236}">
                <a16:creationId xmlns:a16="http://schemas.microsoft.com/office/drawing/2014/main" id="{A4EC91B7-8EEF-9AB0-8A05-CAC87D70268C}"/>
              </a:ext>
            </a:extLst>
          </p:cNvPr>
          <p:cNvSpPr>
            <a:spLocks noGrp="1"/>
          </p:cNvSpPr>
          <p:nvPr>
            <p:ph sz="half" idx="2"/>
          </p:nvPr>
        </p:nvSpPr>
        <p:spPr/>
        <p:txBody>
          <a:bodyPr>
            <a:normAutofit/>
          </a:bodyPr>
          <a:lstStyle/>
          <a:p>
            <a:pPr marL="342900" marR="33020" lvl="0" indent="-342900" algn="just" fontAlgn="base">
              <a:lnSpc>
                <a:spcPct val="109000"/>
              </a:lnSpc>
              <a:spcAft>
                <a:spcPts val="15"/>
              </a:spcAft>
              <a:buClr>
                <a:srgbClr val="000000"/>
              </a:buClr>
              <a:buSzPts val="1200"/>
              <a:buFont typeface="Arial" panose="020B0604020202020204" pitchFamily="34" charset="0"/>
              <a:buChar char="•"/>
            </a:pPr>
            <a:r>
              <a:rPr lang="es-GT" sz="12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Diseñar e implementar un Car </a:t>
            </a:r>
            <a:r>
              <a:rPr lang="es-GT" sz="1200" u="none" strike="noStrike" dirty="0" err="1">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wash</a:t>
            </a:r>
            <a:r>
              <a:rPr lang="es-GT" sz="12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que se gestione de manera autónoma.  </a:t>
            </a:r>
            <a:endParaRPr lang="es-GT" sz="1200" dirty="0">
              <a:solidFill>
                <a:srgbClr val="000000"/>
              </a:solidFill>
              <a:effectLst/>
              <a:latin typeface="Arial" panose="020B0604020202020204" pitchFamily="34" charset="0"/>
              <a:ea typeface="Arial" panose="020B0604020202020204" pitchFamily="34" charset="0"/>
            </a:endParaRPr>
          </a:p>
          <a:p>
            <a:pPr marL="342900" marR="33020" lvl="0" indent="-342900" algn="just" fontAlgn="base">
              <a:lnSpc>
                <a:spcPct val="109000"/>
              </a:lnSpc>
              <a:spcAft>
                <a:spcPts val="15"/>
              </a:spcAft>
              <a:buClr>
                <a:srgbClr val="000000"/>
              </a:buClr>
              <a:buSzPts val="1200"/>
              <a:buFont typeface="Arial" panose="020B0604020202020204" pitchFamily="34" charset="0"/>
              <a:buChar char="•"/>
            </a:pPr>
            <a:r>
              <a:rPr lang="es-GT" sz="12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Tener un impacto social brindando opciones rápidas y seguras para limpieza de los vehículos.  </a:t>
            </a:r>
            <a:endParaRPr lang="es-GT" sz="1200" dirty="0">
              <a:solidFill>
                <a:srgbClr val="000000"/>
              </a:solidFill>
              <a:effectLst/>
              <a:latin typeface="Arial" panose="020B0604020202020204" pitchFamily="34" charset="0"/>
              <a:ea typeface="Arial" panose="020B0604020202020204" pitchFamily="34" charset="0"/>
            </a:endParaRPr>
          </a:p>
          <a:p>
            <a:pPr marL="342900" marR="33020" lvl="0" indent="-342900" algn="just" fontAlgn="base">
              <a:lnSpc>
                <a:spcPct val="109000"/>
              </a:lnSpc>
              <a:spcAft>
                <a:spcPts val="785"/>
              </a:spcAft>
              <a:buClr>
                <a:srgbClr val="000000"/>
              </a:buClr>
              <a:buSzPts val="1200"/>
              <a:buFont typeface="Arial" panose="020B0604020202020204" pitchFamily="34" charset="0"/>
              <a:buChar char="•"/>
            </a:pPr>
            <a:r>
              <a:rPr lang="es-GT" sz="12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Impacto Económico, proyectando los gastos y la optimización de recursos, de forma que sea accesible para cualquier persona utilizar el </a:t>
            </a:r>
            <a:r>
              <a:rPr lang="es-GT" sz="1200" u="none" strike="noStrike" dirty="0" err="1">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carwash</a:t>
            </a:r>
            <a:r>
              <a:rPr lang="es-GT" sz="12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p>
          <a:p>
            <a:pPr marL="1355090" indent="-6350" algn="l">
              <a:lnSpc>
                <a:spcPct val="107000"/>
              </a:lnSpc>
              <a:spcAft>
                <a:spcPts val="800"/>
              </a:spcAft>
            </a:pPr>
            <a:r>
              <a:rPr lang="es-GT" sz="1800" dirty="0">
                <a:solidFill>
                  <a:srgbClr val="000000"/>
                </a:solidFill>
                <a:effectLst/>
                <a:latin typeface="Arial" panose="020B0604020202020204" pitchFamily="34" charset="0"/>
                <a:ea typeface="Arial" panose="020B0604020202020204" pitchFamily="34" charset="0"/>
              </a:rPr>
              <a:t> </a:t>
            </a:r>
          </a:p>
          <a:p>
            <a:endParaRPr lang="es-GT" dirty="0"/>
          </a:p>
        </p:txBody>
      </p:sp>
      <p:sp>
        <p:nvSpPr>
          <p:cNvPr id="5" name="Marcador de texto 4">
            <a:extLst>
              <a:ext uri="{FF2B5EF4-FFF2-40B4-BE49-F238E27FC236}">
                <a16:creationId xmlns:a16="http://schemas.microsoft.com/office/drawing/2014/main" id="{80550FEF-7C6A-6B98-C463-FA46D0077130}"/>
              </a:ext>
            </a:extLst>
          </p:cNvPr>
          <p:cNvSpPr>
            <a:spLocks noGrp="1"/>
          </p:cNvSpPr>
          <p:nvPr>
            <p:ph type="body" sz="quarter" idx="3"/>
          </p:nvPr>
        </p:nvSpPr>
        <p:spPr/>
        <p:txBody>
          <a:bodyPr/>
          <a:lstStyle/>
          <a:p>
            <a:pPr algn="ctr"/>
            <a:r>
              <a:rPr lang="es-GT" dirty="0"/>
              <a:t>Objetivos Específicos.</a:t>
            </a:r>
          </a:p>
        </p:txBody>
      </p:sp>
      <p:pic>
        <p:nvPicPr>
          <p:cNvPr id="8" name="Marcador de contenido 7">
            <a:extLst>
              <a:ext uri="{FF2B5EF4-FFF2-40B4-BE49-F238E27FC236}">
                <a16:creationId xmlns:a16="http://schemas.microsoft.com/office/drawing/2014/main" id="{E696C76F-B565-5D77-C46B-5612CCCBADC8}"/>
              </a:ext>
            </a:extLst>
          </p:cNvPr>
          <p:cNvPicPr>
            <a:picLocks noGrp="1" noChangeAspect="1"/>
          </p:cNvPicPr>
          <p:nvPr>
            <p:ph sz="quarter" idx="4"/>
          </p:nvPr>
        </p:nvPicPr>
        <p:blipFill>
          <a:blip r:embed="rId2"/>
          <a:stretch>
            <a:fillRect/>
          </a:stretch>
        </p:blipFill>
        <p:spPr>
          <a:xfrm>
            <a:off x="6516688" y="3054156"/>
            <a:ext cx="4638675" cy="2718188"/>
          </a:xfrm>
        </p:spPr>
      </p:pic>
    </p:spTree>
    <p:extLst>
      <p:ext uri="{BB962C8B-B14F-4D97-AF65-F5344CB8AC3E}">
        <p14:creationId xmlns:p14="http://schemas.microsoft.com/office/powerpoint/2010/main" val="455079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032B9E-71A5-A4FF-FD48-B7B205D42E73}"/>
              </a:ext>
            </a:extLst>
          </p:cNvPr>
          <p:cNvSpPr>
            <a:spLocks noGrp="1"/>
          </p:cNvSpPr>
          <p:nvPr>
            <p:ph type="title"/>
          </p:nvPr>
        </p:nvSpPr>
        <p:spPr/>
        <p:txBody>
          <a:bodyPr/>
          <a:lstStyle/>
          <a:p>
            <a:pPr algn="ctr"/>
            <a:r>
              <a:rPr lang="es-ES"/>
              <a:t>Diagrama de Riesgos de Solución.</a:t>
            </a:r>
            <a:endParaRPr lang="es-GT" dirty="0"/>
          </a:p>
        </p:txBody>
      </p:sp>
      <p:pic>
        <p:nvPicPr>
          <p:cNvPr id="7" name="Marcador de contenido 6">
            <a:extLst>
              <a:ext uri="{FF2B5EF4-FFF2-40B4-BE49-F238E27FC236}">
                <a16:creationId xmlns:a16="http://schemas.microsoft.com/office/drawing/2014/main" id="{50055EB1-352E-1421-99A9-6A26E3EB7881}"/>
              </a:ext>
            </a:extLst>
          </p:cNvPr>
          <p:cNvPicPr>
            <a:picLocks noGrp="1" noChangeAspect="1"/>
          </p:cNvPicPr>
          <p:nvPr>
            <p:ph idx="1"/>
          </p:nvPr>
        </p:nvPicPr>
        <p:blipFill>
          <a:blip r:embed="rId2"/>
          <a:stretch>
            <a:fillRect/>
          </a:stretch>
        </p:blipFill>
        <p:spPr>
          <a:xfrm>
            <a:off x="1096963" y="2444872"/>
            <a:ext cx="10058400" cy="3087444"/>
          </a:xfrm>
          <a:prstGeom prst="rect">
            <a:avLst/>
          </a:prstGeom>
        </p:spPr>
      </p:pic>
    </p:spTree>
    <p:extLst>
      <p:ext uri="{BB962C8B-B14F-4D97-AF65-F5344CB8AC3E}">
        <p14:creationId xmlns:p14="http://schemas.microsoft.com/office/powerpoint/2010/main" val="1459740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B5F025-3A6C-762A-AC9A-020B27AC2331}"/>
              </a:ext>
            </a:extLst>
          </p:cNvPr>
          <p:cNvSpPr>
            <a:spLocks noGrp="1"/>
          </p:cNvSpPr>
          <p:nvPr>
            <p:ph type="title"/>
          </p:nvPr>
        </p:nvSpPr>
        <p:spPr/>
        <p:txBody>
          <a:bodyPr/>
          <a:lstStyle/>
          <a:p>
            <a:pPr algn="ctr"/>
            <a:r>
              <a:rPr lang="es-GT" dirty="0"/>
              <a:t>Presupuesto.</a:t>
            </a:r>
          </a:p>
        </p:txBody>
      </p:sp>
      <p:pic>
        <p:nvPicPr>
          <p:cNvPr id="4" name="Marcador de contenido 3">
            <a:extLst>
              <a:ext uri="{FF2B5EF4-FFF2-40B4-BE49-F238E27FC236}">
                <a16:creationId xmlns:a16="http://schemas.microsoft.com/office/drawing/2014/main" id="{12A5C43E-39D5-02C3-8E1E-AB789A1A6D55}"/>
              </a:ext>
            </a:extLst>
          </p:cNvPr>
          <p:cNvPicPr>
            <a:picLocks noGrp="1" noChangeAspect="1"/>
          </p:cNvPicPr>
          <p:nvPr>
            <p:ph idx="1"/>
          </p:nvPr>
        </p:nvPicPr>
        <p:blipFill>
          <a:blip r:embed="rId2"/>
          <a:stretch>
            <a:fillRect/>
          </a:stretch>
        </p:blipFill>
        <p:spPr>
          <a:xfrm>
            <a:off x="3457952" y="2118710"/>
            <a:ext cx="5336421" cy="3760788"/>
          </a:xfrm>
          <a:prstGeom prst="rect">
            <a:avLst/>
          </a:prstGeom>
        </p:spPr>
      </p:pic>
    </p:spTree>
    <p:extLst>
      <p:ext uri="{BB962C8B-B14F-4D97-AF65-F5344CB8AC3E}">
        <p14:creationId xmlns:p14="http://schemas.microsoft.com/office/powerpoint/2010/main" val="1040199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4D7A50-E2AE-57CF-A0F1-C4F3E1D83BEB}"/>
              </a:ext>
            </a:extLst>
          </p:cNvPr>
          <p:cNvSpPr>
            <a:spLocks noGrp="1"/>
          </p:cNvSpPr>
          <p:nvPr>
            <p:ph type="title"/>
          </p:nvPr>
        </p:nvSpPr>
        <p:spPr>
          <a:xfrm>
            <a:off x="1097280" y="286603"/>
            <a:ext cx="10058400" cy="1450757"/>
          </a:xfrm>
        </p:spPr>
        <p:txBody>
          <a:bodyPr anchor="b">
            <a:normAutofit/>
          </a:bodyPr>
          <a:lstStyle/>
          <a:p>
            <a:pPr algn="ctr"/>
            <a:r>
              <a:rPr lang="es-GT" dirty="0"/>
              <a:t>Conclusiones.</a:t>
            </a:r>
          </a:p>
        </p:txBody>
      </p:sp>
      <p:sp>
        <p:nvSpPr>
          <p:cNvPr id="8" name="CuadroTexto 7">
            <a:extLst>
              <a:ext uri="{FF2B5EF4-FFF2-40B4-BE49-F238E27FC236}">
                <a16:creationId xmlns:a16="http://schemas.microsoft.com/office/drawing/2014/main" id="{340224E8-FCA2-07B3-ED33-36CF41F5D32A}"/>
              </a:ext>
            </a:extLst>
          </p:cNvPr>
          <p:cNvSpPr txBox="1"/>
          <p:nvPr/>
        </p:nvSpPr>
        <p:spPr>
          <a:xfrm>
            <a:off x="3049003" y="2225743"/>
            <a:ext cx="6093994" cy="3994683"/>
          </a:xfrm>
          <a:prstGeom prst="rect">
            <a:avLst/>
          </a:prstGeom>
          <a:noFill/>
        </p:spPr>
        <p:txBody>
          <a:bodyPr wrap="square">
            <a:spAutoFit/>
          </a:bodyPr>
          <a:lstStyle/>
          <a:p>
            <a:pPr marL="342900" marR="33020" lvl="0" indent="-342900" algn="just">
              <a:lnSpc>
                <a:spcPct val="109000"/>
              </a:lnSpc>
              <a:buFont typeface="Symbol" panose="05050102010706020507" pitchFamily="18" charset="2"/>
              <a:buChar char=""/>
            </a:pPr>
            <a:r>
              <a:rPr lang="es-GT" sz="1800" dirty="0">
                <a:solidFill>
                  <a:srgbClr val="000000"/>
                </a:solidFill>
                <a:effectLst/>
                <a:latin typeface="Arial" panose="020B0604020202020204" pitchFamily="34" charset="0"/>
                <a:ea typeface="Arial" panose="020B0604020202020204" pitchFamily="34" charset="0"/>
              </a:rPr>
              <a:t>Con este proyecto se concluye que al diseñar e implementar un auto lavado automático modo se obtiene un proceso eficiente. Optimizando el tiempo ciclo de operación del sistema maximizando la operación de trabajo, tanto de la maquina como del operador </a:t>
            </a:r>
          </a:p>
          <a:p>
            <a:pPr marL="342900" lvl="0" indent="-342900" algn="just">
              <a:lnSpc>
                <a:spcPct val="109000"/>
              </a:lnSpc>
              <a:buFont typeface="Symbol" panose="05050102010706020507" pitchFamily="18" charset="2"/>
              <a:buChar char=""/>
            </a:pPr>
            <a:r>
              <a:rPr lang="es-GT" sz="1800" dirty="0">
                <a:solidFill>
                  <a:srgbClr val="000000"/>
                </a:solidFill>
                <a:effectLst/>
                <a:latin typeface="Arial" panose="020B0604020202020204" pitchFamily="34" charset="0"/>
                <a:ea typeface="Arial" panose="020B0604020202020204" pitchFamily="34" charset="0"/>
              </a:rPr>
              <a:t>Hemos llegado a la conclusión de que el costo y el tamaño del sistema son menores. </a:t>
            </a:r>
          </a:p>
          <a:p>
            <a:pPr marL="342900" lvl="0" indent="-342900" algn="just">
              <a:lnSpc>
                <a:spcPct val="109000"/>
              </a:lnSpc>
              <a:buFont typeface="Symbol" panose="05050102010706020507" pitchFamily="18" charset="2"/>
              <a:buChar char=""/>
            </a:pPr>
            <a:r>
              <a:rPr lang="es-GT" sz="1800" dirty="0">
                <a:solidFill>
                  <a:srgbClr val="000000"/>
                </a:solidFill>
                <a:effectLst/>
                <a:latin typeface="Arial" panose="020B0604020202020204" pitchFamily="34" charset="0"/>
                <a:ea typeface="Arial" panose="020B0604020202020204" pitchFamily="34" charset="0"/>
              </a:rPr>
              <a:t>Es fácil de usar, la resolución de problemas y el mantenimiento del sistema son sencillos. </a:t>
            </a:r>
          </a:p>
          <a:p>
            <a:pPr marL="342900" lvl="0" indent="-342900" algn="just">
              <a:lnSpc>
                <a:spcPct val="109000"/>
              </a:lnSpc>
              <a:spcAft>
                <a:spcPts val="15"/>
              </a:spcAft>
              <a:buFont typeface="Symbol" panose="05050102010706020507" pitchFamily="18" charset="2"/>
              <a:buChar char=""/>
            </a:pPr>
            <a:r>
              <a:rPr lang="es-GT" sz="1800" dirty="0">
                <a:solidFill>
                  <a:srgbClr val="000000"/>
                </a:solidFill>
                <a:effectLst/>
                <a:latin typeface="Arial" panose="020B0604020202020204" pitchFamily="34" charset="0"/>
                <a:ea typeface="Arial" panose="020B0604020202020204" pitchFamily="34" charset="0"/>
              </a:rPr>
              <a:t>El microcontrolador no puede conectar directamente un dispositivo de potencia menor. </a:t>
            </a:r>
          </a:p>
          <a:p>
            <a:pPr marL="1355090" indent="-6350" algn="just">
              <a:lnSpc>
                <a:spcPct val="109000"/>
              </a:lnSpc>
              <a:spcAft>
                <a:spcPts val="15"/>
              </a:spcAft>
            </a:pPr>
            <a:r>
              <a:rPr lang="es-GT" sz="1800" dirty="0">
                <a:solidFill>
                  <a:srgbClr val="000000"/>
                </a:solidFill>
                <a:effectLst/>
                <a:latin typeface="Arial" panose="020B0604020202020204" pitchFamily="34" charset="0"/>
                <a:ea typeface="Arial" panose="020B0604020202020204" pitchFamily="34" charset="0"/>
              </a:rPr>
              <a:t> </a:t>
            </a:r>
          </a:p>
        </p:txBody>
      </p:sp>
    </p:spTree>
    <p:extLst>
      <p:ext uri="{BB962C8B-B14F-4D97-AF65-F5344CB8AC3E}">
        <p14:creationId xmlns:p14="http://schemas.microsoft.com/office/powerpoint/2010/main" val="386565850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6108_TF22712842.potx" id="{4708C323-9511-41F2-A34B-4D9FB1CD758F}" vid="{2A25D6EF-FD31-443E-8F41-09AF3298DEF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{457E47A4-5650-4F79-91F3-3A0FE1F283EB}tf22712842_win32</Template>
  <TotalTime>101</TotalTime>
  <Words>524</Words>
  <Application>Microsoft Office PowerPoint</Application>
  <PresentationFormat>Panorámica</PresentationFormat>
  <Paragraphs>59</Paragraphs>
  <Slides>12</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12</vt:i4>
      </vt:variant>
    </vt:vector>
  </HeadingPairs>
  <TitlesOfParts>
    <vt:vector size="20" baseType="lpstr">
      <vt:lpstr>Arial</vt:lpstr>
      <vt:lpstr>Bookman Old Style</vt:lpstr>
      <vt:lpstr>Calibri</vt:lpstr>
      <vt:lpstr>Cascadia Code</vt:lpstr>
      <vt:lpstr>Franklin Gothic Book</vt:lpstr>
      <vt:lpstr>Symbol</vt:lpstr>
      <vt:lpstr>Tw Cen MT</vt:lpstr>
      <vt:lpstr>1_RetrospectVTI</vt:lpstr>
      <vt:lpstr>Proyecto de electrónica digital.</vt:lpstr>
      <vt:lpstr>El microcontrolador. </vt:lpstr>
      <vt:lpstr>Ventajas y desventajas de los microcontroladores.</vt:lpstr>
      <vt:lpstr>Planteamiento del Problema. </vt:lpstr>
      <vt:lpstr>Descripción del Proyecto. </vt:lpstr>
      <vt:lpstr>Objetivos.</vt:lpstr>
      <vt:lpstr>Diagrama de Riesgos de Solución.</vt:lpstr>
      <vt:lpstr>Presupuesto.</vt:lpstr>
      <vt:lpstr>Conclusiones.</vt:lpstr>
      <vt:lpstr>Protótipo Funcional.</vt:lpstr>
      <vt:lpstr>Anexos. </vt:lpstr>
      <vt:lpstr>Fin.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de electrónica digital.</dc:title>
  <dc:creator>215193 - PABLO DANIEL TZUL RAXHON</dc:creator>
  <cp:lastModifiedBy>215193 - PABLO DANIEL TZUL RAXHON</cp:lastModifiedBy>
  <cp:revision>6</cp:revision>
  <dcterms:created xsi:type="dcterms:W3CDTF">2022-10-25T19:34:15Z</dcterms:created>
  <dcterms:modified xsi:type="dcterms:W3CDTF">2022-10-29T04:32:13Z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